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"/>
  </p:notesMasterIdLst>
  <p:sldIdLst>
    <p:sldId id="271" r:id="rId2"/>
    <p:sldId id="273" r:id="rId3"/>
    <p:sldId id="275" r:id="rId4"/>
    <p:sldId id="268" r:id="rId5"/>
    <p:sldId id="272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4B13E"/>
    <a:srgbClr val="F8D1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44"/>
    <p:restoredTop sz="94558"/>
  </p:normalViewPr>
  <p:slideViewPr>
    <p:cSldViewPr snapToGrid="0" snapToObjects="1">
      <p:cViewPr varScale="1">
        <p:scale>
          <a:sx n="121" d="100"/>
          <a:sy n="121" d="100"/>
        </p:scale>
        <p:origin x="84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BFB759-4E69-7844-84EA-CC2D77B5622E}" type="datetimeFigureOut">
              <a:rPr lang="en-US" smtClean="0"/>
              <a:t>6/2/20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D92E4D-CCE1-D54D-8EEF-F3340D97AD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6719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D92E4D-CCE1-D54D-8EEF-F3340D97AD3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0875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D92E4D-CCE1-D54D-8EEF-F3340D97AD3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22074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D92E4D-CCE1-D54D-8EEF-F3340D97AD3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8055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6C9F53-19F1-E449-AE3F-24671EEC41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6DDFE6A-097C-6646-B7CC-C0FF70D0D0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4C8151-9680-0941-9D90-ACF5B9736E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732E0-171E-F646-AB0D-02BD46CBCA6B}" type="datetimeFigureOut">
              <a:rPr lang="en-US" smtClean="0"/>
              <a:t>6/2/20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C5C162-0C2F-5F49-8D1D-4EE7BADF3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74EA5A-696A-4D4F-8A8D-5CA62BA29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D55A6-4B0B-B54E-AF91-A1E66EC9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4451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24D57-887F-D34E-B850-0A6AB86E1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5D800BA-1438-6243-BEAE-F3C9D743A5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D08F97-01BA-AD46-ACD9-11FB564878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732E0-171E-F646-AB0D-02BD46CBCA6B}" type="datetimeFigureOut">
              <a:rPr lang="en-US" smtClean="0"/>
              <a:t>6/2/20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DAA542-8C95-644F-A4F5-780428C3E6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570E0E-B47C-044C-B7F3-A2356B3DD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D55A6-4B0B-B54E-AF91-A1E66EC9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6593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2AF0FF6-5297-E044-985F-DA09C64E23B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DBB2633-27B2-EB46-B202-8559DDB6DA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2BEB4A-5DF4-2A41-A1DE-18EE8D189D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732E0-171E-F646-AB0D-02BD46CBCA6B}" type="datetimeFigureOut">
              <a:rPr lang="en-US" smtClean="0"/>
              <a:t>6/2/20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0F2AD0-F42C-9A40-BC5B-7C277755A2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8CFD0B-7E5C-BE48-AC38-DDA87C89C1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D55A6-4B0B-B54E-AF91-A1E66EC9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0136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F3AD92-2E73-0548-8612-BD44581955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640CEB-C652-6745-A517-4E5308122B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53F6B8-285C-014D-9981-FA114FDA48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732E0-171E-F646-AB0D-02BD46CBCA6B}" type="datetimeFigureOut">
              <a:rPr lang="en-US" smtClean="0"/>
              <a:t>6/2/20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43DF35-6550-824E-86C1-9B763E1902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8179C6-D376-D942-871A-BA56158373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D55A6-4B0B-B54E-AF91-A1E66EC9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1393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1FFDF7-9FD6-3A47-AB08-64BAA518B3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C4297F-E00B-9740-A1AD-70436F809F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EBC334-87AF-8442-8902-3401171B16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732E0-171E-F646-AB0D-02BD46CBCA6B}" type="datetimeFigureOut">
              <a:rPr lang="en-US" smtClean="0"/>
              <a:t>6/2/20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BD1197-AC05-5B41-9DD8-5F2B285DCE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071A8C-9D83-484A-B992-B01823E0D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D55A6-4B0B-B54E-AF91-A1E66EC9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7948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EFD851-D5E2-5945-B37B-6BB17ED9CC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13997E-FA1E-B543-B0A3-106DA56443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6A9AD8-3A2C-5744-B62E-0C9E63B08B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616B27-B1B5-F74F-8BB7-2B6796F58C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732E0-171E-F646-AB0D-02BD46CBCA6B}" type="datetimeFigureOut">
              <a:rPr lang="en-US" smtClean="0"/>
              <a:t>6/2/20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605196-941F-B642-AEED-B6EDD2F2D3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F06417-FCB9-0A49-81DF-5124D810D6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D55A6-4B0B-B54E-AF91-A1E66EC9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9842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E76063-6054-9E42-AB7C-9B2D01C8F1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621568-8DD6-0145-B24F-A1660BD487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6094BC-0C1E-BD4E-AD5B-EC69B85D26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EB6BFC1-065D-824F-928B-DF44BC38E5D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4A77D23-2538-044C-9C9F-08E6AB67EFE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9A13A84-B71E-4148-BEFA-3B40383C50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732E0-171E-F646-AB0D-02BD46CBCA6B}" type="datetimeFigureOut">
              <a:rPr lang="en-US" smtClean="0"/>
              <a:t>6/2/20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B7BCEFD-7119-264D-9CA0-57676539F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E2830E3-8A07-714E-B4D2-4B9392A35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D55A6-4B0B-B54E-AF91-A1E66EC9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8715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8BB0C-D7A4-E941-B66A-DF217AAC5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3618B99-5A2D-5E4E-A8BB-3C802EEBF5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732E0-171E-F646-AB0D-02BD46CBCA6B}" type="datetimeFigureOut">
              <a:rPr lang="en-US" smtClean="0"/>
              <a:t>6/2/20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4A0685-C3EE-4348-BBB5-8D9E6BC5E8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B55405-C9C1-7744-BA16-63A792A7C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D55A6-4B0B-B54E-AF91-A1E66EC9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83217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C434C6D-79B7-B84F-8397-129EA0B083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732E0-171E-F646-AB0D-02BD46CBCA6B}" type="datetimeFigureOut">
              <a:rPr lang="en-US" smtClean="0"/>
              <a:t>6/2/20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3A948F8-4F53-244E-9E78-637CABEBF5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B0766D-27CB-CA48-B451-DB684D5C46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D55A6-4B0B-B54E-AF91-A1E66EC9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3473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C81CD9-560B-AA44-B0B7-34EFE7E11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A53450-05A8-6347-880B-501C8C2D9C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8E6D9B-17AA-A646-81DF-DCB7E25691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D1B6AA-BE1F-264C-B88A-7C5288081F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732E0-171E-F646-AB0D-02BD46CBCA6B}" type="datetimeFigureOut">
              <a:rPr lang="en-US" smtClean="0"/>
              <a:t>6/2/20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471E73-E228-F84A-88D7-59E897E8F5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221488-6B25-CC4A-BAA9-D820BD6397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D55A6-4B0B-B54E-AF91-A1E66EC9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0506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E5A31B-F7E8-984A-9457-CF75FD9E36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EA1273C-B7EF-794F-9426-697312BBDA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E5738B-12CF-0F48-BF42-7F1A46A8B8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21681D-B74F-104A-BD9E-BB1BA1F529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732E0-171E-F646-AB0D-02BD46CBCA6B}" type="datetimeFigureOut">
              <a:rPr lang="en-US" smtClean="0"/>
              <a:t>6/2/20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241CC2-E9D3-4E45-A9CF-B04FAF6356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A45A5A-0326-0341-9AA2-DCE11E0F17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D55A6-4B0B-B54E-AF91-A1E66EC9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2911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6AD3F7C-B7DD-E545-B1CB-612AB6A96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CD9782-6B89-0B4F-B149-C9F18DBEC5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3A7867-151A-8642-B30D-DBC0047F7DA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E732E0-171E-F646-AB0D-02BD46CBCA6B}" type="datetimeFigureOut">
              <a:rPr lang="en-US" smtClean="0"/>
              <a:t>6/2/20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CEE1EE-9D9D-BD49-B1B5-64D109A73E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6B416B-6FAE-3748-A2D5-E83D96E606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0D55A6-4B0B-B54E-AF91-A1E66EC9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9777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.png"/><Relationship Id="rId18" Type="http://schemas.openxmlformats.org/officeDocument/2006/relationships/image" Target="../media/image16.svg"/><Relationship Id="rId26" Type="http://schemas.openxmlformats.org/officeDocument/2006/relationships/image" Target="../media/image24.png"/><Relationship Id="rId39" Type="http://schemas.openxmlformats.org/officeDocument/2006/relationships/image" Target="../media/image37.svg"/><Relationship Id="rId21" Type="http://schemas.openxmlformats.org/officeDocument/2006/relationships/image" Target="../media/image19.svg"/><Relationship Id="rId34" Type="http://schemas.openxmlformats.org/officeDocument/2006/relationships/image" Target="../media/image32.svg"/><Relationship Id="rId42" Type="http://schemas.openxmlformats.org/officeDocument/2006/relationships/image" Target="../media/image40.tiff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svg"/><Relationship Id="rId20" Type="http://schemas.openxmlformats.org/officeDocument/2006/relationships/image" Target="../media/image18.png"/><Relationship Id="rId29" Type="http://schemas.openxmlformats.org/officeDocument/2006/relationships/image" Target="../media/image27.png"/><Relationship Id="rId41" Type="http://schemas.openxmlformats.org/officeDocument/2006/relationships/image" Target="../media/image39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24" Type="http://schemas.openxmlformats.org/officeDocument/2006/relationships/image" Target="../media/image22.svg"/><Relationship Id="rId32" Type="http://schemas.openxmlformats.org/officeDocument/2006/relationships/image" Target="../media/image30.svg"/><Relationship Id="rId37" Type="http://schemas.openxmlformats.org/officeDocument/2006/relationships/image" Target="../media/image35.png"/><Relationship Id="rId40" Type="http://schemas.openxmlformats.org/officeDocument/2006/relationships/image" Target="../media/image38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23" Type="http://schemas.openxmlformats.org/officeDocument/2006/relationships/image" Target="../media/image21.svg"/><Relationship Id="rId28" Type="http://schemas.openxmlformats.org/officeDocument/2006/relationships/image" Target="../media/image26.png"/><Relationship Id="rId36" Type="http://schemas.openxmlformats.org/officeDocument/2006/relationships/image" Target="../media/image34.svg"/><Relationship Id="rId10" Type="http://schemas.openxmlformats.org/officeDocument/2006/relationships/image" Target="../media/image8.svg"/><Relationship Id="rId19" Type="http://schemas.openxmlformats.org/officeDocument/2006/relationships/image" Target="../media/image17.svg"/><Relationship Id="rId31" Type="http://schemas.openxmlformats.org/officeDocument/2006/relationships/image" Target="../media/image29.sv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12.svg"/><Relationship Id="rId22" Type="http://schemas.openxmlformats.org/officeDocument/2006/relationships/image" Target="../media/image20.png"/><Relationship Id="rId27" Type="http://schemas.openxmlformats.org/officeDocument/2006/relationships/image" Target="../media/image25.svg"/><Relationship Id="rId30" Type="http://schemas.openxmlformats.org/officeDocument/2006/relationships/image" Target="../media/image28.png"/><Relationship Id="rId35" Type="http://schemas.openxmlformats.org/officeDocument/2006/relationships/image" Target="../media/image33.png"/><Relationship Id="rId43" Type="http://schemas.openxmlformats.org/officeDocument/2006/relationships/image" Target="../media/image41.svg"/><Relationship Id="rId8" Type="http://schemas.openxmlformats.org/officeDocument/2006/relationships/image" Target="../media/image6.svg"/><Relationship Id="rId3" Type="http://schemas.openxmlformats.org/officeDocument/2006/relationships/image" Target="../media/image1.png"/><Relationship Id="rId12" Type="http://schemas.openxmlformats.org/officeDocument/2006/relationships/image" Target="../media/image10.svg"/><Relationship Id="rId17" Type="http://schemas.openxmlformats.org/officeDocument/2006/relationships/image" Target="../media/image15.png"/><Relationship Id="rId25" Type="http://schemas.openxmlformats.org/officeDocument/2006/relationships/image" Target="../media/image23.tiff"/><Relationship Id="rId33" Type="http://schemas.openxmlformats.org/officeDocument/2006/relationships/image" Target="../media/image31.png"/><Relationship Id="rId38" Type="http://schemas.openxmlformats.org/officeDocument/2006/relationships/image" Target="../media/image36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Rectangle 89">
            <a:extLst>
              <a:ext uri="{FF2B5EF4-FFF2-40B4-BE49-F238E27FC236}">
                <a16:creationId xmlns:a16="http://schemas.microsoft.com/office/drawing/2014/main" id="{B34669FD-2EEA-684E-83CA-A9B26FA48B03}"/>
              </a:ext>
            </a:extLst>
          </p:cNvPr>
          <p:cNvSpPr/>
          <p:nvPr/>
        </p:nvSpPr>
        <p:spPr>
          <a:xfrm>
            <a:off x="0" y="4787014"/>
            <a:ext cx="4676359" cy="207098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93EA37F9-55E1-8249-AEF5-2C35E4F9DC28}"/>
              </a:ext>
            </a:extLst>
          </p:cNvPr>
          <p:cNvSpPr/>
          <p:nvPr/>
        </p:nvSpPr>
        <p:spPr>
          <a:xfrm>
            <a:off x="0" y="0"/>
            <a:ext cx="4676824" cy="478701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647E1FD4-8471-BF48-B9D1-FB76ED46C894}"/>
              </a:ext>
            </a:extLst>
          </p:cNvPr>
          <p:cNvSpPr/>
          <p:nvPr/>
        </p:nvSpPr>
        <p:spPr>
          <a:xfrm>
            <a:off x="4676359" y="0"/>
            <a:ext cx="7515641" cy="6858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4FA55D-5B36-3A4E-8270-7F9BDC46FE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25370"/>
            <a:ext cx="4668619" cy="889837"/>
          </a:xfrm>
        </p:spPr>
        <p:txBody>
          <a:bodyPr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OpenDRR</a:t>
            </a:r>
            <a:r>
              <a:rPr lang="en-US" dirty="0">
                <a:solidFill>
                  <a:schemeClr val="bg1"/>
                </a:solidFill>
              </a:rPr>
              <a:t> Platform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AF42B4-44FD-CA4D-BA2B-66C5739C6A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404" y="1898841"/>
            <a:ext cx="4414853" cy="272215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Key </a:t>
            </a:r>
            <a:r>
              <a:rPr lang="en-US" sz="3000" dirty="0">
                <a:solidFill>
                  <a:schemeClr val="bg1"/>
                </a:solidFill>
              </a:rPr>
              <a:t>Components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sz="2600" dirty="0" err="1">
                <a:solidFill>
                  <a:schemeClr val="bg1"/>
                </a:solidFill>
              </a:rPr>
              <a:t>OpenQuake</a:t>
            </a:r>
            <a:r>
              <a:rPr lang="en-US" sz="2600" dirty="0">
                <a:solidFill>
                  <a:schemeClr val="bg1"/>
                </a:solidFill>
              </a:rPr>
              <a:t> Engine</a:t>
            </a:r>
          </a:p>
          <a:p>
            <a:r>
              <a:rPr lang="en-US" sz="2600" dirty="0">
                <a:solidFill>
                  <a:schemeClr val="bg1"/>
                </a:solidFill>
              </a:rPr>
              <a:t>GitHub Data Repository</a:t>
            </a:r>
          </a:p>
          <a:p>
            <a:r>
              <a:rPr lang="en-US" sz="2600" dirty="0">
                <a:solidFill>
                  <a:schemeClr val="bg1"/>
                </a:solidFill>
              </a:rPr>
              <a:t>Federal Geospatial Platform (FGP)</a:t>
            </a:r>
          </a:p>
          <a:p>
            <a:r>
              <a:rPr lang="en-US" sz="2600" dirty="0">
                <a:solidFill>
                  <a:schemeClr val="bg1"/>
                </a:solidFill>
              </a:rPr>
              <a:t>Public Portal (</a:t>
            </a:r>
            <a:r>
              <a:rPr lang="en-US" sz="2600" dirty="0" err="1">
                <a:solidFill>
                  <a:schemeClr val="bg1"/>
                </a:solidFill>
              </a:rPr>
              <a:t>RiskProfiler.ca</a:t>
            </a:r>
            <a:r>
              <a:rPr lang="en-US" sz="2600" dirty="0">
                <a:solidFill>
                  <a:schemeClr val="bg1"/>
                </a:solidFill>
              </a:rPr>
              <a:t>)</a:t>
            </a:r>
          </a:p>
        </p:txBody>
      </p:sp>
      <p:pic>
        <p:nvPicPr>
          <p:cNvPr id="9" name="Graphic 8" descr="Browser window">
            <a:extLst>
              <a:ext uri="{FF2B5EF4-FFF2-40B4-BE49-F238E27FC236}">
                <a16:creationId xmlns:a16="http://schemas.microsoft.com/office/drawing/2014/main" id="{7AF43931-FA43-8B43-B344-6E6890D26C2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b="8866"/>
          <a:stretch/>
        </p:blipFill>
        <p:spPr>
          <a:xfrm>
            <a:off x="7361881" y="327192"/>
            <a:ext cx="1472619" cy="134205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4280BBCB-8863-9843-BE46-517975E1F113}"/>
              </a:ext>
            </a:extLst>
          </p:cNvPr>
          <p:cNvGrpSpPr/>
          <p:nvPr/>
        </p:nvGrpSpPr>
        <p:grpSpPr>
          <a:xfrm>
            <a:off x="5505345" y="4951549"/>
            <a:ext cx="1472616" cy="1546122"/>
            <a:chOff x="779591" y="1359297"/>
            <a:chExt cx="2131292" cy="2131292"/>
          </a:xfrm>
          <a:solidFill>
            <a:schemeClr val="accent2">
              <a:lumMod val="75000"/>
            </a:schemeClr>
          </a:solidFill>
        </p:grpSpPr>
        <p:pic>
          <p:nvPicPr>
            <p:cNvPr id="13" name="Graphic 12" descr="Browser window">
              <a:extLst>
                <a:ext uri="{FF2B5EF4-FFF2-40B4-BE49-F238E27FC236}">
                  <a16:creationId xmlns:a16="http://schemas.microsoft.com/office/drawing/2014/main" id="{A049C4B6-5F65-EF4F-AA2D-B9703643EA4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79591" y="1359297"/>
              <a:ext cx="2131292" cy="2131292"/>
            </a:xfrm>
            <a:prstGeom prst="rect">
              <a:avLst/>
            </a:prstGeom>
          </p:spPr>
        </p:pic>
        <p:pic>
          <p:nvPicPr>
            <p:cNvPr id="14" name="Graphic 13" descr="Gears">
              <a:extLst>
                <a:ext uri="{FF2B5EF4-FFF2-40B4-BE49-F238E27FC236}">
                  <a16:creationId xmlns:a16="http://schemas.microsoft.com/office/drawing/2014/main" id="{F47DC107-8B7C-784C-88F4-BAAA770DEF7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764717" y="2120154"/>
              <a:ext cx="838200" cy="838200"/>
            </a:xfrm>
            <a:prstGeom prst="rect">
              <a:avLst/>
            </a:prstGeom>
          </p:spPr>
        </p:pic>
        <p:pic>
          <p:nvPicPr>
            <p:cNvPr id="15" name="Graphic 14" descr="Playbook">
              <a:extLst>
                <a:ext uri="{FF2B5EF4-FFF2-40B4-BE49-F238E27FC236}">
                  <a16:creationId xmlns:a16="http://schemas.microsoft.com/office/drawing/2014/main" id="{D3EAE0EB-67C4-2E4F-8CF6-FF82C49D311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048493" y="2082054"/>
              <a:ext cx="914400" cy="914400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DE6367A-564E-844D-91C2-9CE05A647881}"/>
              </a:ext>
            </a:extLst>
          </p:cNvPr>
          <p:cNvSpPr txBox="1"/>
          <p:nvPr/>
        </p:nvSpPr>
        <p:spPr>
          <a:xfrm>
            <a:off x="7329482" y="6186532"/>
            <a:ext cx="19015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OpenDRR</a:t>
            </a:r>
            <a:r>
              <a:rPr lang="en-US" dirty="0"/>
              <a:t> GitHub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DFA7AF3-6C1B-AC44-AFE4-120A43331B5C}"/>
              </a:ext>
            </a:extLst>
          </p:cNvPr>
          <p:cNvSpPr txBox="1"/>
          <p:nvPr/>
        </p:nvSpPr>
        <p:spPr>
          <a:xfrm>
            <a:off x="5589407" y="6174505"/>
            <a:ext cx="14240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OpenQuake</a:t>
            </a:r>
            <a:r>
              <a:rPr lang="en-US" dirty="0"/>
              <a:t> Engine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5AABF0A-705C-584D-B552-44068BB184D0}"/>
              </a:ext>
            </a:extLst>
          </p:cNvPr>
          <p:cNvSpPr txBox="1"/>
          <p:nvPr/>
        </p:nvSpPr>
        <p:spPr>
          <a:xfrm>
            <a:off x="7486729" y="189143"/>
            <a:ext cx="1214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CGP</a:t>
            </a:r>
          </a:p>
        </p:txBody>
      </p:sp>
      <p:sp>
        <p:nvSpPr>
          <p:cNvPr id="113" name="Rounded Rectangle 112">
            <a:extLst>
              <a:ext uri="{FF2B5EF4-FFF2-40B4-BE49-F238E27FC236}">
                <a16:creationId xmlns:a16="http://schemas.microsoft.com/office/drawing/2014/main" id="{1985D6FF-9C8F-6A46-933D-B786FAB10A31}"/>
              </a:ext>
            </a:extLst>
          </p:cNvPr>
          <p:cNvSpPr/>
          <p:nvPr/>
        </p:nvSpPr>
        <p:spPr>
          <a:xfrm>
            <a:off x="5047711" y="112943"/>
            <a:ext cx="2223145" cy="4475319"/>
          </a:xfrm>
          <a:prstGeom prst="roundRect">
            <a:avLst>
              <a:gd name="adj" fmla="val 2307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  <a:prstDash val="dash"/>
          </a:ln>
          <a:effectLst>
            <a:outerShdw blurRad="50800" dist="38100" dir="2700000" algn="tl" rotWithShape="0">
              <a:schemeClr val="bg2">
                <a:lumMod val="1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Graphic 33" descr="Browser window">
            <a:extLst>
              <a:ext uri="{FF2B5EF4-FFF2-40B4-BE49-F238E27FC236}">
                <a16:creationId xmlns:a16="http://schemas.microsoft.com/office/drawing/2014/main" id="{B2E7FAF2-3FD1-FD41-8089-A2482BD9176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b="11661"/>
          <a:stretch/>
        </p:blipFill>
        <p:spPr>
          <a:xfrm>
            <a:off x="5637993" y="343034"/>
            <a:ext cx="1472618" cy="1300887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37E65750-EA8B-A541-94F0-1B853DCBC808}"/>
              </a:ext>
            </a:extLst>
          </p:cNvPr>
          <p:cNvSpPr txBox="1"/>
          <p:nvPr/>
        </p:nvSpPr>
        <p:spPr>
          <a:xfrm>
            <a:off x="5727585" y="226204"/>
            <a:ext cx="1250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RiskProfiler</a:t>
            </a:r>
            <a:endParaRPr lang="en-US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2944771D-6A11-1C44-9972-4ED340C87D58}"/>
              </a:ext>
            </a:extLst>
          </p:cNvPr>
          <p:cNvSpPr txBox="1"/>
          <p:nvPr/>
        </p:nvSpPr>
        <p:spPr>
          <a:xfrm>
            <a:off x="361284" y="1135180"/>
            <a:ext cx="42088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bg1"/>
                </a:solidFill>
              </a:rPr>
              <a:t>Provide tools to facilitate decision making prior to and during a crisis</a:t>
            </a:r>
          </a:p>
        </p:txBody>
      </p:sp>
      <p:pic>
        <p:nvPicPr>
          <p:cNvPr id="83" name="Graphic 82" descr="User">
            <a:extLst>
              <a:ext uri="{FF2B5EF4-FFF2-40B4-BE49-F238E27FC236}">
                <a16:creationId xmlns:a16="http://schemas.microsoft.com/office/drawing/2014/main" id="{193B2CA5-4BC4-9643-8D90-9C8441DEE26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14502" y="5815135"/>
            <a:ext cx="546578" cy="546578"/>
          </a:xfrm>
          <a:prstGeom prst="rect">
            <a:avLst/>
          </a:prstGeom>
        </p:spPr>
      </p:pic>
      <p:pic>
        <p:nvPicPr>
          <p:cNvPr id="84" name="Graphic 83" descr="Male profile">
            <a:extLst>
              <a:ext uri="{FF2B5EF4-FFF2-40B4-BE49-F238E27FC236}">
                <a16:creationId xmlns:a16="http://schemas.microsoft.com/office/drawing/2014/main" id="{F9033DE8-FC6C-F34F-B919-3484959BCC2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14502" y="5321097"/>
            <a:ext cx="546578" cy="546578"/>
          </a:xfrm>
          <a:prstGeom prst="rect">
            <a:avLst/>
          </a:prstGeom>
        </p:spPr>
      </p:pic>
      <p:pic>
        <p:nvPicPr>
          <p:cNvPr id="85" name="Graphic 84" descr="Female Profile">
            <a:extLst>
              <a:ext uri="{FF2B5EF4-FFF2-40B4-BE49-F238E27FC236}">
                <a16:creationId xmlns:a16="http://schemas.microsoft.com/office/drawing/2014/main" id="{1B3FAB8E-6F97-2441-AE23-4AB6ECE91D0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14502" y="4822712"/>
            <a:ext cx="546578" cy="546578"/>
          </a:xfrm>
          <a:prstGeom prst="rect">
            <a:avLst/>
          </a:prstGeom>
        </p:spPr>
      </p:pic>
      <p:sp>
        <p:nvSpPr>
          <p:cNvPr id="87" name="TextBox 86">
            <a:extLst>
              <a:ext uri="{FF2B5EF4-FFF2-40B4-BE49-F238E27FC236}">
                <a16:creationId xmlns:a16="http://schemas.microsoft.com/office/drawing/2014/main" id="{6F5258C3-E0DF-8C4A-A20F-2097F8ED441E}"/>
              </a:ext>
            </a:extLst>
          </p:cNvPr>
          <p:cNvSpPr txBox="1"/>
          <p:nvPr/>
        </p:nvSpPr>
        <p:spPr>
          <a:xfrm>
            <a:off x="1027555" y="4911334"/>
            <a:ext cx="2176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Risk Analyst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4B9E4FB7-98EE-FD46-92B1-18E9ED1DF853}"/>
              </a:ext>
            </a:extLst>
          </p:cNvPr>
          <p:cNvSpPr txBox="1"/>
          <p:nvPr/>
        </p:nvSpPr>
        <p:spPr>
          <a:xfrm>
            <a:off x="1007645" y="5417209"/>
            <a:ext cx="3449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Emergency Planner, Risk Manager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7116E1D3-82A5-6448-9770-2FF0F8D2A740}"/>
              </a:ext>
            </a:extLst>
          </p:cNvPr>
          <p:cNvSpPr txBox="1"/>
          <p:nvPr/>
        </p:nvSpPr>
        <p:spPr>
          <a:xfrm>
            <a:off x="1023252" y="5951373"/>
            <a:ext cx="3383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GC User</a:t>
            </a:r>
          </a:p>
        </p:txBody>
      </p:sp>
      <p:pic>
        <p:nvPicPr>
          <p:cNvPr id="92" name="Graphic 91" descr="Female Profile">
            <a:extLst>
              <a:ext uri="{FF2B5EF4-FFF2-40B4-BE49-F238E27FC236}">
                <a16:creationId xmlns:a16="http://schemas.microsoft.com/office/drawing/2014/main" id="{C79DB60B-8981-FA46-BEF8-17CF497798D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047711" y="5591004"/>
            <a:ext cx="546577" cy="546577"/>
          </a:xfrm>
          <a:prstGeom prst="rect">
            <a:avLst/>
          </a:prstGeom>
        </p:spPr>
      </p:pic>
      <p:pic>
        <p:nvPicPr>
          <p:cNvPr id="93" name="Graphic 92" descr="User">
            <a:extLst>
              <a:ext uri="{FF2B5EF4-FFF2-40B4-BE49-F238E27FC236}">
                <a16:creationId xmlns:a16="http://schemas.microsoft.com/office/drawing/2014/main" id="{3F93E157-199B-BC48-9A60-257F97A33F25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5208524" y="756753"/>
            <a:ext cx="546578" cy="546578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4A9A89FE-8756-0E4B-AB2A-D50384A32FE0}"/>
              </a:ext>
            </a:extLst>
          </p:cNvPr>
          <p:cNvSpPr txBox="1"/>
          <p:nvPr/>
        </p:nvSpPr>
        <p:spPr>
          <a:xfrm>
            <a:off x="8714665" y="1937616"/>
            <a:ext cx="687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FGP</a:t>
            </a:r>
          </a:p>
        </p:txBody>
      </p:sp>
      <p:pic>
        <p:nvPicPr>
          <p:cNvPr id="44" name="Graphic 43" descr="User">
            <a:extLst>
              <a:ext uri="{FF2B5EF4-FFF2-40B4-BE49-F238E27FC236}">
                <a16:creationId xmlns:a16="http://schemas.microsoft.com/office/drawing/2014/main" id="{3352AB3A-CBE6-6E4D-99E1-2FBE00513DE5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14502" y="6288132"/>
            <a:ext cx="546578" cy="546578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AF84F33F-6F7B-F748-B47B-F4D2DBAE3A60}"/>
              </a:ext>
            </a:extLst>
          </p:cNvPr>
          <p:cNvSpPr txBox="1"/>
          <p:nvPr/>
        </p:nvSpPr>
        <p:spPr>
          <a:xfrm>
            <a:off x="1023252" y="6424370"/>
            <a:ext cx="3383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Public</a:t>
            </a:r>
          </a:p>
        </p:txBody>
      </p:sp>
      <p:pic>
        <p:nvPicPr>
          <p:cNvPr id="42" name="Graphic 41" descr="Browser window">
            <a:extLst>
              <a:ext uri="{FF2B5EF4-FFF2-40B4-BE49-F238E27FC236}">
                <a16:creationId xmlns:a16="http://schemas.microsoft.com/office/drawing/2014/main" id="{8A411762-5630-B940-ADE9-8B95EB11997E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rcRect t="10618" b="9079"/>
          <a:stretch/>
        </p:blipFill>
        <p:spPr>
          <a:xfrm>
            <a:off x="8878651" y="2245945"/>
            <a:ext cx="1472619" cy="1182561"/>
          </a:xfrm>
          <a:prstGeom prst="rect">
            <a:avLst/>
          </a:prstGeom>
        </p:spPr>
      </p:pic>
      <p:pic>
        <p:nvPicPr>
          <p:cNvPr id="50" name="Graphic 49" descr="User">
            <a:extLst>
              <a:ext uri="{FF2B5EF4-FFF2-40B4-BE49-F238E27FC236}">
                <a16:creationId xmlns:a16="http://schemas.microsoft.com/office/drawing/2014/main" id="{AF8B7369-B5E9-E041-A62E-27404B85A89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081727" y="2709612"/>
            <a:ext cx="546578" cy="546578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0978609C-BC2A-684D-BD99-CD44A6B1E5EC}"/>
              </a:ext>
            </a:extLst>
          </p:cNvPr>
          <p:cNvGrpSpPr/>
          <p:nvPr/>
        </p:nvGrpSpPr>
        <p:grpSpPr>
          <a:xfrm flipH="1">
            <a:off x="8745076" y="5331407"/>
            <a:ext cx="1661581" cy="825934"/>
            <a:chOff x="6570927" y="3845266"/>
            <a:chExt cx="1661581" cy="825934"/>
          </a:xfrm>
        </p:grpSpPr>
        <p:pic>
          <p:nvPicPr>
            <p:cNvPr id="53" name="Graphic 52" descr="Male profile">
              <a:extLst>
                <a:ext uri="{FF2B5EF4-FFF2-40B4-BE49-F238E27FC236}">
                  <a16:creationId xmlns:a16="http://schemas.microsoft.com/office/drawing/2014/main" id="{6A679FBA-2881-5B4E-A912-8CE8477EA28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7685930" y="4124622"/>
              <a:ext cx="546578" cy="546578"/>
            </a:xfrm>
            <a:prstGeom prst="rect">
              <a:avLst/>
            </a:prstGeom>
          </p:spPr>
        </p:pic>
        <p:pic>
          <p:nvPicPr>
            <p:cNvPr id="54" name="Graphic 53" descr="Browser window">
              <a:extLst>
                <a:ext uri="{FF2B5EF4-FFF2-40B4-BE49-F238E27FC236}">
                  <a16:creationId xmlns:a16="http://schemas.microsoft.com/office/drawing/2014/main" id="{CF034F75-B0D8-D24A-AA2E-0BE01A3F8F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7296178" y="3845266"/>
              <a:ext cx="486376" cy="486376"/>
            </a:xfrm>
            <a:prstGeom prst="rect">
              <a:avLst/>
            </a:prstGeom>
          </p:spPr>
        </p:pic>
        <p:pic>
          <p:nvPicPr>
            <p:cNvPr id="55" name="Graphic 54" descr="Browser window">
              <a:extLst>
                <a:ext uri="{FF2B5EF4-FFF2-40B4-BE49-F238E27FC236}">
                  <a16:creationId xmlns:a16="http://schemas.microsoft.com/office/drawing/2014/main" id="{5FD17ED8-1C38-304B-9EE8-8F33F7B5EA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7274176" y="4288266"/>
              <a:ext cx="382934" cy="382934"/>
            </a:xfrm>
            <a:prstGeom prst="rect">
              <a:avLst/>
            </a:prstGeom>
          </p:spPr>
        </p:pic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F00DA5BF-6B61-DB4D-B6EF-777A8F7CECFC}"/>
                </a:ext>
              </a:extLst>
            </p:cNvPr>
            <p:cNvSpPr txBox="1"/>
            <p:nvPr/>
          </p:nvSpPr>
          <p:spPr>
            <a:xfrm>
              <a:off x="6570927" y="3921307"/>
              <a:ext cx="865358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GitHub</a:t>
              </a:r>
              <a:r>
                <a:rPr lang="en-US" sz="2000" dirty="0"/>
                <a:t> </a:t>
              </a:r>
              <a:r>
                <a:rPr lang="en-US" sz="1400" dirty="0"/>
                <a:t>pages</a:t>
              </a:r>
              <a:endParaRPr lang="en-US" sz="2000" dirty="0"/>
            </a:p>
          </p:txBody>
        </p:sp>
      </p:grpSp>
      <p:pic>
        <p:nvPicPr>
          <p:cNvPr id="58" name="Graphic 57" descr="Browser window">
            <a:extLst>
              <a:ext uri="{FF2B5EF4-FFF2-40B4-BE49-F238E27FC236}">
                <a16:creationId xmlns:a16="http://schemas.microsoft.com/office/drawing/2014/main" id="{E473412A-0373-C14A-861D-A01898D03BF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rcRect b="8866"/>
          <a:stretch/>
        </p:blipFill>
        <p:spPr>
          <a:xfrm>
            <a:off x="8878651" y="318502"/>
            <a:ext cx="1472619" cy="1342050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B55E5EB6-F779-6046-8A13-017DD4CEF341}"/>
              </a:ext>
            </a:extLst>
          </p:cNvPr>
          <p:cNvSpPr txBox="1"/>
          <p:nvPr/>
        </p:nvSpPr>
        <p:spPr>
          <a:xfrm>
            <a:off x="9018501" y="189143"/>
            <a:ext cx="1181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Open Data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1356235F-5C58-5C45-9036-6A92BFE1A5F8}"/>
              </a:ext>
            </a:extLst>
          </p:cNvPr>
          <p:cNvSpPr txBox="1"/>
          <p:nvPr/>
        </p:nvSpPr>
        <p:spPr>
          <a:xfrm>
            <a:off x="8057907" y="3818181"/>
            <a:ext cx="13743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FGP GCC</a:t>
            </a:r>
          </a:p>
        </p:txBody>
      </p: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EAAFA9A7-B076-C840-B91B-9508FF1B8A8E}"/>
              </a:ext>
            </a:extLst>
          </p:cNvPr>
          <p:cNvCxnSpPr>
            <a:stCxn id="13" idx="3"/>
            <a:endCxn id="6" idx="1"/>
          </p:cNvCxnSpPr>
          <p:nvPr/>
        </p:nvCxnSpPr>
        <p:spPr>
          <a:xfrm>
            <a:off x="6977961" y="5724610"/>
            <a:ext cx="828986" cy="192"/>
          </a:xfrm>
          <a:prstGeom prst="bentConnector3">
            <a:avLst/>
          </a:prstGeom>
          <a:ln w="5715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Elbow Connector 69">
            <a:extLst>
              <a:ext uri="{FF2B5EF4-FFF2-40B4-BE49-F238E27FC236}">
                <a16:creationId xmlns:a16="http://schemas.microsoft.com/office/drawing/2014/main" id="{A093C340-826B-8540-8544-F4945FB5BF02}"/>
              </a:ext>
            </a:extLst>
          </p:cNvPr>
          <p:cNvCxnSpPr>
            <a:cxnSpLocks/>
            <a:stCxn id="6" idx="0"/>
            <a:endCxn id="159" idx="2"/>
          </p:cNvCxnSpPr>
          <p:nvPr/>
        </p:nvCxnSpPr>
        <p:spPr>
          <a:xfrm rot="5400000" flipH="1" flipV="1">
            <a:off x="8608579" y="4209164"/>
            <a:ext cx="714006" cy="1370605"/>
          </a:xfrm>
          <a:prstGeom prst="bentConnector3">
            <a:avLst>
              <a:gd name="adj1" fmla="val 50000"/>
            </a:avLst>
          </a:prstGeom>
          <a:ln w="5715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Elbow Connector 85">
            <a:extLst>
              <a:ext uri="{FF2B5EF4-FFF2-40B4-BE49-F238E27FC236}">
                <a16:creationId xmlns:a16="http://schemas.microsoft.com/office/drawing/2014/main" id="{9B7A7591-5F45-0748-8F2E-85093424931A}"/>
              </a:ext>
            </a:extLst>
          </p:cNvPr>
          <p:cNvCxnSpPr>
            <a:cxnSpLocks/>
            <a:stCxn id="71" idx="0"/>
          </p:cNvCxnSpPr>
          <p:nvPr/>
        </p:nvCxnSpPr>
        <p:spPr>
          <a:xfrm flipV="1">
            <a:off x="6633067" y="1617208"/>
            <a:ext cx="0" cy="739008"/>
          </a:xfrm>
          <a:prstGeom prst="straightConnector1">
            <a:avLst/>
          </a:prstGeom>
          <a:ln w="5715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" name="Picture 70">
            <a:extLst>
              <a:ext uri="{FF2B5EF4-FFF2-40B4-BE49-F238E27FC236}">
                <a16:creationId xmlns:a16="http://schemas.microsoft.com/office/drawing/2014/main" id="{40E2EFB0-0697-6745-9476-2ABD2272539F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6259448" y="2356216"/>
            <a:ext cx="747238" cy="747238"/>
          </a:xfrm>
          <a:prstGeom prst="rect">
            <a:avLst/>
          </a:prstGeom>
        </p:spPr>
      </p:pic>
      <p:pic>
        <p:nvPicPr>
          <p:cNvPr id="96" name="Graphic 95" descr="Database">
            <a:extLst>
              <a:ext uri="{FF2B5EF4-FFF2-40B4-BE49-F238E27FC236}">
                <a16:creationId xmlns:a16="http://schemas.microsoft.com/office/drawing/2014/main" id="{CC87F06E-3152-8145-86BA-8E4A46C58710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201411" y="3722505"/>
            <a:ext cx="868775" cy="815695"/>
          </a:xfrm>
          <a:prstGeom prst="rect">
            <a:avLst/>
          </a:prstGeom>
        </p:spPr>
      </p:pic>
      <p:sp>
        <p:nvSpPr>
          <p:cNvPr id="97" name="TextBox 96">
            <a:extLst>
              <a:ext uri="{FF2B5EF4-FFF2-40B4-BE49-F238E27FC236}">
                <a16:creationId xmlns:a16="http://schemas.microsoft.com/office/drawing/2014/main" id="{28533600-7B4A-F847-9333-B503681B0E71}"/>
              </a:ext>
            </a:extLst>
          </p:cNvPr>
          <p:cNvSpPr txBox="1"/>
          <p:nvPr/>
        </p:nvSpPr>
        <p:spPr>
          <a:xfrm>
            <a:off x="5218685" y="4020024"/>
            <a:ext cx="13743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PostGIS</a:t>
            </a:r>
            <a:endParaRPr lang="en-US" dirty="0"/>
          </a:p>
        </p:txBody>
      </p:sp>
      <p:cxnSp>
        <p:nvCxnSpPr>
          <p:cNvPr id="98" name="Elbow Connector 97">
            <a:extLst>
              <a:ext uri="{FF2B5EF4-FFF2-40B4-BE49-F238E27FC236}">
                <a16:creationId xmlns:a16="http://schemas.microsoft.com/office/drawing/2014/main" id="{AB1D3219-73AA-1C42-905D-E6B2D7A243FC}"/>
              </a:ext>
            </a:extLst>
          </p:cNvPr>
          <p:cNvCxnSpPr>
            <a:cxnSpLocks/>
            <a:stCxn id="96" idx="0"/>
            <a:endCxn id="71" idx="2"/>
          </p:cNvCxnSpPr>
          <p:nvPr/>
        </p:nvCxnSpPr>
        <p:spPr>
          <a:xfrm flipH="1" flipV="1">
            <a:off x="6633067" y="3103454"/>
            <a:ext cx="2732" cy="619051"/>
          </a:xfrm>
          <a:prstGeom prst="straightConnector1">
            <a:avLst/>
          </a:prstGeom>
          <a:ln w="5715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7012871D-BD1D-2748-90C1-69829116CC7A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7806947" y="5251469"/>
            <a:ext cx="946666" cy="946666"/>
          </a:xfrm>
          <a:prstGeom prst="rect">
            <a:avLst/>
          </a:prstGeom>
        </p:spPr>
      </p:pic>
      <p:sp>
        <p:nvSpPr>
          <p:cNvPr id="117" name="TextBox 116">
            <a:extLst>
              <a:ext uri="{FF2B5EF4-FFF2-40B4-BE49-F238E27FC236}">
                <a16:creationId xmlns:a16="http://schemas.microsoft.com/office/drawing/2014/main" id="{5B783A10-17FA-1B4E-A04A-234422CE0231}"/>
              </a:ext>
            </a:extLst>
          </p:cNvPr>
          <p:cNvSpPr txBox="1"/>
          <p:nvPr/>
        </p:nvSpPr>
        <p:spPr>
          <a:xfrm>
            <a:off x="5015239" y="2897868"/>
            <a:ext cx="1496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Elasticsearch</a:t>
            </a:r>
          </a:p>
        </p:txBody>
      </p:sp>
      <p:cxnSp>
        <p:nvCxnSpPr>
          <p:cNvPr id="100" name="Elbow Connector 69">
            <a:extLst>
              <a:ext uri="{FF2B5EF4-FFF2-40B4-BE49-F238E27FC236}">
                <a16:creationId xmlns:a16="http://schemas.microsoft.com/office/drawing/2014/main" id="{06591FDD-6FC1-6749-B021-C3E16A454679}"/>
              </a:ext>
            </a:extLst>
          </p:cNvPr>
          <p:cNvCxnSpPr>
            <a:cxnSpLocks/>
            <a:stCxn id="6" idx="0"/>
            <a:endCxn id="96" idx="2"/>
          </p:cNvCxnSpPr>
          <p:nvPr/>
        </p:nvCxnSpPr>
        <p:spPr>
          <a:xfrm rot="16200000" flipV="1">
            <a:off x="7101406" y="4072594"/>
            <a:ext cx="713269" cy="1644481"/>
          </a:xfrm>
          <a:prstGeom prst="bentConnector3">
            <a:avLst>
              <a:gd name="adj1" fmla="val 50000"/>
            </a:avLst>
          </a:prstGeom>
          <a:ln w="5715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5" name="Picture 124" descr="A close up of a logo&#10;&#10;Description automatically generated">
            <a:extLst>
              <a:ext uri="{FF2B5EF4-FFF2-40B4-BE49-F238E27FC236}">
                <a16:creationId xmlns:a16="http://schemas.microsoft.com/office/drawing/2014/main" id="{E142A46A-CE50-604F-80C3-1415A9F91769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5105446" y="158987"/>
            <a:ext cx="475352" cy="475352"/>
          </a:xfrm>
          <a:prstGeom prst="rect">
            <a:avLst/>
          </a:prstGeom>
        </p:spPr>
      </p:pic>
      <p:pic>
        <p:nvPicPr>
          <p:cNvPr id="129" name="Graphic 128" descr="North America">
            <a:extLst>
              <a:ext uri="{FF2B5EF4-FFF2-40B4-BE49-F238E27FC236}">
                <a16:creationId xmlns:a16="http://schemas.microsoft.com/office/drawing/2014/main" id="{4913765B-86DE-224B-8DFC-E9ADCB4C4287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7922290" y="775925"/>
            <a:ext cx="678540" cy="678540"/>
          </a:xfrm>
          <a:prstGeom prst="rect">
            <a:avLst/>
          </a:prstGeom>
        </p:spPr>
      </p:pic>
      <p:grpSp>
        <p:nvGrpSpPr>
          <p:cNvPr id="133" name="Group 132">
            <a:extLst>
              <a:ext uri="{FF2B5EF4-FFF2-40B4-BE49-F238E27FC236}">
                <a16:creationId xmlns:a16="http://schemas.microsoft.com/office/drawing/2014/main" id="{60214712-71F6-704D-8F34-CF47C4685B42}"/>
              </a:ext>
            </a:extLst>
          </p:cNvPr>
          <p:cNvGrpSpPr/>
          <p:nvPr/>
        </p:nvGrpSpPr>
        <p:grpSpPr>
          <a:xfrm>
            <a:off x="10367182" y="391032"/>
            <a:ext cx="1659414" cy="1289785"/>
            <a:chOff x="10345422" y="204202"/>
            <a:chExt cx="1659414" cy="1289785"/>
          </a:xfrm>
        </p:grpSpPr>
        <p:pic>
          <p:nvPicPr>
            <p:cNvPr id="130" name="Graphic 129" descr="Browser window">
              <a:extLst>
                <a:ext uri="{FF2B5EF4-FFF2-40B4-BE49-F238E27FC236}">
                  <a16:creationId xmlns:a16="http://schemas.microsoft.com/office/drawing/2014/main" id="{CBF68152-2FB5-4C49-89BC-85335DBC5D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rcRect b="8866"/>
            <a:stretch/>
          </p:blipFill>
          <p:spPr>
            <a:xfrm>
              <a:off x="10345422" y="204202"/>
              <a:ext cx="1021554" cy="930978"/>
            </a:xfrm>
            <a:prstGeom prst="rect">
              <a:avLst/>
            </a:prstGeom>
          </p:spPr>
        </p:pic>
        <p:pic>
          <p:nvPicPr>
            <p:cNvPr id="131" name="Graphic 130" descr="Browser window">
              <a:extLst>
                <a:ext uri="{FF2B5EF4-FFF2-40B4-BE49-F238E27FC236}">
                  <a16:creationId xmlns:a16="http://schemas.microsoft.com/office/drawing/2014/main" id="{C683CAD0-BC2A-3344-89E7-B6E80C0012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rcRect b="8866"/>
            <a:stretch/>
          </p:blipFill>
          <p:spPr>
            <a:xfrm>
              <a:off x="11261139" y="661625"/>
              <a:ext cx="743697" cy="677757"/>
            </a:xfrm>
            <a:prstGeom prst="rect">
              <a:avLst/>
            </a:prstGeom>
          </p:spPr>
        </p:pic>
        <p:pic>
          <p:nvPicPr>
            <p:cNvPr id="132" name="Graphic 131" descr="Browser window">
              <a:extLst>
                <a:ext uri="{FF2B5EF4-FFF2-40B4-BE49-F238E27FC236}">
                  <a16:creationId xmlns:a16="http://schemas.microsoft.com/office/drawing/2014/main" id="{52CAF6D1-B8FC-0943-9543-D3B3558425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rcRect b="8866"/>
            <a:stretch/>
          </p:blipFill>
          <p:spPr>
            <a:xfrm>
              <a:off x="10708602" y="1001623"/>
              <a:ext cx="540267" cy="492364"/>
            </a:xfrm>
            <a:prstGeom prst="rect">
              <a:avLst/>
            </a:prstGeom>
          </p:spPr>
        </p:pic>
      </p:grpSp>
      <p:sp>
        <p:nvSpPr>
          <p:cNvPr id="134" name="TextBox 133">
            <a:extLst>
              <a:ext uri="{FF2B5EF4-FFF2-40B4-BE49-F238E27FC236}">
                <a16:creationId xmlns:a16="http://schemas.microsoft.com/office/drawing/2014/main" id="{C40C7E05-06A0-5F42-BE5A-AA531675885A}"/>
              </a:ext>
            </a:extLst>
          </p:cNvPr>
          <p:cNvSpPr txBox="1"/>
          <p:nvPr/>
        </p:nvSpPr>
        <p:spPr>
          <a:xfrm>
            <a:off x="10192066" y="189143"/>
            <a:ext cx="1793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F/P/T Portals</a:t>
            </a:r>
          </a:p>
        </p:txBody>
      </p:sp>
      <p:pic>
        <p:nvPicPr>
          <p:cNvPr id="135" name="Graphic 134" descr="User">
            <a:extLst>
              <a:ext uri="{FF2B5EF4-FFF2-40B4-BE49-F238E27FC236}">
                <a16:creationId xmlns:a16="http://schemas.microsoft.com/office/drawing/2014/main" id="{C9A710DC-B6D1-0645-A8CD-424E2E85777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9026031" y="936053"/>
            <a:ext cx="546578" cy="546578"/>
          </a:xfrm>
          <a:prstGeom prst="rect">
            <a:avLst/>
          </a:prstGeom>
        </p:spPr>
      </p:pic>
      <p:pic>
        <p:nvPicPr>
          <p:cNvPr id="136" name="Graphic 135" descr="User">
            <a:extLst>
              <a:ext uri="{FF2B5EF4-FFF2-40B4-BE49-F238E27FC236}">
                <a16:creationId xmlns:a16="http://schemas.microsoft.com/office/drawing/2014/main" id="{84D1E649-CAFA-3445-9848-07561889253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537389" y="936053"/>
            <a:ext cx="546578" cy="546578"/>
          </a:xfrm>
          <a:prstGeom prst="rect">
            <a:avLst/>
          </a:prstGeom>
        </p:spPr>
      </p:pic>
      <p:pic>
        <p:nvPicPr>
          <p:cNvPr id="137" name="Graphic 136" descr="User">
            <a:extLst>
              <a:ext uri="{FF2B5EF4-FFF2-40B4-BE49-F238E27FC236}">
                <a16:creationId xmlns:a16="http://schemas.microsoft.com/office/drawing/2014/main" id="{B0923714-251A-164C-B75C-DEF46617CA92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207886" y="1459828"/>
            <a:ext cx="546578" cy="546578"/>
          </a:xfrm>
          <a:prstGeom prst="rect">
            <a:avLst/>
          </a:prstGeom>
        </p:spPr>
      </p:pic>
      <p:pic>
        <p:nvPicPr>
          <p:cNvPr id="140" name="Graphic 139" descr="North America">
            <a:extLst>
              <a:ext uri="{FF2B5EF4-FFF2-40B4-BE49-F238E27FC236}">
                <a16:creationId xmlns:a16="http://schemas.microsoft.com/office/drawing/2014/main" id="{ADCD1FA0-7624-7246-AB45-A8F1F2A2230E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11457145" y="1073024"/>
            <a:ext cx="404591" cy="404591"/>
          </a:xfrm>
          <a:prstGeom prst="rect">
            <a:avLst/>
          </a:prstGeom>
        </p:spPr>
      </p:pic>
      <p:pic>
        <p:nvPicPr>
          <p:cNvPr id="142" name="Graphic 141" descr="Pie chart">
            <a:extLst>
              <a:ext uri="{FF2B5EF4-FFF2-40B4-BE49-F238E27FC236}">
                <a16:creationId xmlns:a16="http://schemas.microsoft.com/office/drawing/2014/main" id="{E4A2C31D-6A99-B140-A3A4-B6F4A284D9D2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10835358" y="760364"/>
            <a:ext cx="372528" cy="372528"/>
          </a:xfrm>
          <a:prstGeom prst="rect">
            <a:avLst/>
          </a:prstGeom>
        </p:spPr>
      </p:pic>
      <p:pic>
        <p:nvPicPr>
          <p:cNvPr id="144" name="Graphic 143" descr="List">
            <a:extLst>
              <a:ext uri="{FF2B5EF4-FFF2-40B4-BE49-F238E27FC236}">
                <a16:creationId xmlns:a16="http://schemas.microsoft.com/office/drawing/2014/main" id="{8A50BA9C-9D76-754C-B650-26D2D268F701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9575172" y="827659"/>
            <a:ext cx="624813" cy="624813"/>
          </a:xfrm>
          <a:prstGeom prst="rect">
            <a:avLst/>
          </a:prstGeom>
        </p:spPr>
      </p:pic>
      <p:pic>
        <p:nvPicPr>
          <p:cNvPr id="145" name="Graphic 144" descr="List">
            <a:extLst>
              <a:ext uri="{FF2B5EF4-FFF2-40B4-BE49-F238E27FC236}">
                <a16:creationId xmlns:a16="http://schemas.microsoft.com/office/drawing/2014/main" id="{10F95A59-FBC1-A546-B2F0-BCBC66C111A1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9577210" y="2592623"/>
            <a:ext cx="624813" cy="624813"/>
          </a:xfrm>
          <a:prstGeom prst="rect">
            <a:avLst/>
          </a:prstGeom>
        </p:spPr>
      </p:pic>
      <p:pic>
        <p:nvPicPr>
          <p:cNvPr id="146" name="Graphic 145" descr="North America">
            <a:extLst>
              <a:ext uri="{FF2B5EF4-FFF2-40B4-BE49-F238E27FC236}">
                <a16:creationId xmlns:a16="http://schemas.microsoft.com/office/drawing/2014/main" id="{1CCA56B0-54CA-FA46-BE7C-43170FF8D37C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6189850" y="796091"/>
            <a:ext cx="708174" cy="708174"/>
          </a:xfrm>
          <a:prstGeom prst="rect">
            <a:avLst/>
          </a:prstGeom>
        </p:spPr>
      </p:pic>
      <p:pic>
        <p:nvPicPr>
          <p:cNvPr id="147" name="Graphic 146" descr="Pie chart">
            <a:extLst>
              <a:ext uri="{FF2B5EF4-FFF2-40B4-BE49-F238E27FC236}">
                <a16:creationId xmlns:a16="http://schemas.microsoft.com/office/drawing/2014/main" id="{EA2DA2CC-4174-C149-9190-944543C4B01D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5862009" y="1089279"/>
            <a:ext cx="372528" cy="372528"/>
          </a:xfrm>
          <a:prstGeom prst="rect">
            <a:avLst/>
          </a:prstGeom>
        </p:spPr>
      </p:pic>
      <p:cxnSp>
        <p:nvCxnSpPr>
          <p:cNvPr id="148" name="Elbow Connector 147">
            <a:extLst>
              <a:ext uri="{FF2B5EF4-FFF2-40B4-BE49-F238E27FC236}">
                <a16:creationId xmlns:a16="http://schemas.microsoft.com/office/drawing/2014/main" id="{046B4172-F15C-364C-A040-5498E8ACC14C}"/>
              </a:ext>
            </a:extLst>
          </p:cNvPr>
          <p:cNvCxnSpPr>
            <a:cxnSpLocks/>
            <a:stCxn id="42" idx="3"/>
            <a:endCxn id="132" idx="2"/>
          </p:cNvCxnSpPr>
          <p:nvPr/>
        </p:nvCxnSpPr>
        <p:spPr>
          <a:xfrm flipV="1">
            <a:off x="10351270" y="1680817"/>
            <a:ext cx="649226" cy="1156409"/>
          </a:xfrm>
          <a:prstGeom prst="bentConnector2">
            <a:avLst/>
          </a:prstGeom>
          <a:ln w="5715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Elbow Connector 150">
            <a:extLst>
              <a:ext uri="{FF2B5EF4-FFF2-40B4-BE49-F238E27FC236}">
                <a16:creationId xmlns:a16="http://schemas.microsoft.com/office/drawing/2014/main" id="{972C9E7A-9F21-0E45-A796-DC87CE990E0A}"/>
              </a:ext>
            </a:extLst>
          </p:cNvPr>
          <p:cNvCxnSpPr>
            <a:cxnSpLocks/>
            <a:stCxn id="42" idx="0"/>
            <a:endCxn id="58" idx="2"/>
          </p:cNvCxnSpPr>
          <p:nvPr/>
        </p:nvCxnSpPr>
        <p:spPr>
          <a:xfrm flipV="1">
            <a:off x="9614961" y="1660552"/>
            <a:ext cx="0" cy="585393"/>
          </a:xfrm>
          <a:prstGeom prst="straightConnector1">
            <a:avLst/>
          </a:prstGeom>
          <a:ln w="5715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Elbow Connector 153">
            <a:extLst>
              <a:ext uri="{FF2B5EF4-FFF2-40B4-BE49-F238E27FC236}">
                <a16:creationId xmlns:a16="http://schemas.microsoft.com/office/drawing/2014/main" id="{F54D0292-442E-4740-94A6-EFE0AAAE678C}"/>
              </a:ext>
            </a:extLst>
          </p:cNvPr>
          <p:cNvCxnSpPr>
            <a:cxnSpLocks/>
            <a:stCxn id="42" idx="1"/>
          </p:cNvCxnSpPr>
          <p:nvPr/>
        </p:nvCxnSpPr>
        <p:spPr>
          <a:xfrm rot="10800000">
            <a:off x="8083967" y="1779614"/>
            <a:ext cx="794684" cy="1057613"/>
          </a:xfrm>
          <a:prstGeom prst="bentConnector2">
            <a:avLst/>
          </a:prstGeom>
          <a:ln w="5715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9" name="Graphic 158" descr="Syncing cloud">
            <a:extLst>
              <a:ext uri="{FF2B5EF4-FFF2-40B4-BE49-F238E27FC236}">
                <a16:creationId xmlns:a16="http://schemas.microsoft.com/office/drawing/2014/main" id="{C12559E5-B5CF-8444-B25E-1EA05C86A0E6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9216354" y="3668402"/>
            <a:ext cx="869061" cy="869061"/>
          </a:xfrm>
          <a:prstGeom prst="rect">
            <a:avLst/>
          </a:prstGeom>
        </p:spPr>
      </p:pic>
      <p:cxnSp>
        <p:nvCxnSpPr>
          <p:cNvPr id="165" name="Elbow Connector 164">
            <a:extLst>
              <a:ext uri="{FF2B5EF4-FFF2-40B4-BE49-F238E27FC236}">
                <a16:creationId xmlns:a16="http://schemas.microsoft.com/office/drawing/2014/main" id="{90862502-FDCC-814C-B0E0-5B391C0A721A}"/>
              </a:ext>
            </a:extLst>
          </p:cNvPr>
          <p:cNvCxnSpPr>
            <a:cxnSpLocks/>
            <a:stCxn id="159" idx="3"/>
            <a:endCxn id="137" idx="2"/>
          </p:cNvCxnSpPr>
          <p:nvPr/>
        </p:nvCxnSpPr>
        <p:spPr>
          <a:xfrm flipV="1">
            <a:off x="10085415" y="2006406"/>
            <a:ext cx="1395760" cy="2096527"/>
          </a:xfrm>
          <a:prstGeom prst="bentConnector2">
            <a:avLst/>
          </a:prstGeom>
          <a:ln w="5715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TextBox 170">
            <a:extLst>
              <a:ext uri="{FF2B5EF4-FFF2-40B4-BE49-F238E27FC236}">
                <a16:creationId xmlns:a16="http://schemas.microsoft.com/office/drawing/2014/main" id="{C1700432-E980-1A46-8294-6970BFD028B8}"/>
              </a:ext>
            </a:extLst>
          </p:cNvPr>
          <p:cNvSpPr txBox="1"/>
          <p:nvPr/>
        </p:nvSpPr>
        <p:spPr>
          <a:xfrm>
            <a:off x="10738586" y="3855355"/>
            <a:ext cx="1288010" cy="73866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US" sz="1400" dirty="0"/>
              <a:t>OGC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sz="1400" dirty="0"/>
              <a:t>Esri REST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sz="1400" dirty="0"/>
              <a:t>WPS (CZS)</a:t>
            </a: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616F28D9-9B15-4543-B210-608D2B151539}"/>
              </a:ext>
            </a:extLst>
          </p:cNvPr>
          <p:cNvSpPr txBox="1"/>
          <p:nvPr/>
        </p:nvSpPr>
        <p:spPr>
          <a:xfrm>
            <a:off x="10672106" y="2671200"/>
            <a:ext cx="580547" cy="30777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CSW</a:t>
            </a:r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8E1F4039-1391-E34E-BD65-F78BF734D335}"/>
              </a:ext>
            </a:extLst>
          </p:cNvPr>
          <p:cNvSpPr/>
          <p:nvPr/>
        </p:nvSpPr>
        <p:spPr>
          <a:xfrm>
            <a:off x="7491088" y="1468432"/>
            <a:ext cx="1214207" cy="264686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Emergency Theme</a:t>
            </a:r>
          </a:p>
        </p:txBody>
      </p:sp>
      <p:pic>
        <p:nvPicPr>
          <p:cNvPr id="185" name="Picture 184">
            <a:extLst>
              <a:ext uri="{FF2B5EF4-FFF2-40B4-BE49-F238E27FC236}">
                <a16:creationId xmlns:a16="http://schemas.microsoft.com/office/drawing/2014/main" id="{D0064EFE-55ED-8649-B823-2E116A117DBE}"/>
              </a:ext>
            </a:extLst>
          </p:cNvPr>
          <p:cNvPicPr>
            <a:picLocks noChangeAspect="1"/>
          </p:cNvPicPr>
          <p:nvPr/>
        </p:nvPicPr>
        <p:blipFill rotWithShape="1">
          <a:blip r:embed="rId42"/>
          <a:srcRect l="71447"/>
          <a:stretch/>
        </p:blipFill>
        <p:spPr>
          <a:xfrm>
            <a:off x="5301015" y="1711177"/>
            <a:ext cx="428616" cy="531096"/>
          </a:xfrm>
          <a:prstGeom prst="rect">
            <a:avLst/>
          </a:prstGeom>
        </p:spPr>
      </p:pic>
      <p:cxnSp>
        <p:nvCxnSpPr>
          <p:cNvPr id="186" name="Elbow Connector 185">
            <a:extLst>
              <a:ext uri="{FF2B5EF4-FFF2-40B4-BE49-F238E27FC236}">
                <a16:creationId xmlns:a16="http://schemas.microsoft.com/office/drawing/2014/main" id="{7568F8CC-D358-114F-A422-58A38496D65D}"/>
              </a:ext>
            </a:extLst>
          </p:cNvPr>
          <p:cNvCxnSpPr>
            <a:cxnSpLocks/>
            <a:stCxn id="71" idx="1"/>
            <a:endCxn id="185" idx="2"/>
          </p:cNvCxnSpPr>
          <p:nvPr/>
        </p:nvCxnSpPr>
        <p:spPr>
          <a:xfrm rot="10800000">
            <a:off x="5515324" y="2242273"/>
            <a:ext cx="744125" cy="487562"/>
          </a:xfrm>
          <a:prstGeom prst="bentConnector2">
            <a:avLst/>
          </a:prstGeom>
          <a:ln w="5715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9" name="TextBox 188">
            <a:extLst>
              <a:ext uri="{FF2B5EF4-FFF2-40B4-BE49-F238E27FC236}">
                <a16:creationId xmlns:a16="http://schemas.microsoft.com/office/drawing/2014/main" id="{F3A4CF7D-A762-A943-98D7-0F1412D6EF92}"/>
              </a:ext>
            </a:extLst>
          </p:cNvPr>
          <p:cNvSpPr txBox="1"/>
          <p:nvPr/>
        </p:nvSpPr>
        <p:spPr>
          <a:xfrm>
            <a:off x="5530132" y="1779613"/>
            <a:ext cx="9260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Kibana</a:t>
            </a:r>
          </a:p>
        </p:txBody>
      </p:sp>
      <p:pic>
        <p:nvPicPr>
          <p:cNvPr id="190" name="Graphic 189" descr="Male profile">
            <a:extLst>
              <a:ext uri="{FF2B5EF4-FFF2-40B4-BE49-F238E27FC236}">
                <a16:creationId xmlns:a16="http://schemas.microsoft.com/office/drawing/2014/main" id="{9723A9D3-13E8-714E-A369-CF5E0FFAAF8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 flipH="1">
            <a:off x="4846228" y="2010244"/>
            <a:ext cx="546578" cy="546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4831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 74">
            <a:extLst>
              <a:ext uri="{FF2B5EF4-FFF2-40B4-BE49-F238E27FC236}">
                <a16:creationId xmlns:a16="http://schemas.microsoft.com/office/drawing/2014/main" id="{647E1FD4-8471-BF48-B9D1-FB76ED46C894}"/>
              </a:ext>
            </a:extLst>
          </p:cNvPr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93EA37F9-55E1-8249-AEF5-2C35E4F9DC28}"/>
              </a:ext>
            </a:extLst>
          </p:cNvPr>
          <p:cNvSpPr/>
          <p:nvPr/>
        </p:nvSpPr>
        <p:spPr>
          <a:xfrm>
            <a:off x="0" y="1"/>
            <a:ext cx="12192000" cy="121520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4FA55D-5B36-3A4E-8270-7F9BDC46FE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1999" cy="1215207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What we can provide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AF42B4-44FD-CA4D-BA2B-66C5739C6A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5032" y="1423017"/>
            <a:ext cx="11175534" cy="522717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Data</a:t>
            </a:r>
          </a:p>
          <a:p>
            <a:pPr lvl="1"/>
            <a:r>
              <a:rPr lang="en-US" sz="2200" dirty="0">
                <a:solidFill>
                  <a:schemeClr val="bg2">
                    <a:lumMod val="10000"/>
                  </a:schemeClr>
                </a:solidFill>
              </a:rPr>
              <a:t>Earthquake risk layer</a:t>
            </a:r>
          </a:p>
          <a:p>
            <a:pPr lvl="1"/>
            <a:r>
              <a:rPr lang="en-US" sz="2200" dirty="0">
                <a:solidFill>
                  <a:schemeClr val="bg2">
                    <a:lumMod val="10000"/>
                  </a:schemeClr>
                </a:solidFill>
              </a:rPr>
              <a:t>Social vulnerability layer</a:t>
            </a:r>
          </a:p>
          <a:p>
            <a:pPr lvl="1"/>
            <a:r>
              <a:rPr lang="en-US" sz="2200" dirty="0">
                <a:solidFill>
                  <a:schemeClr val="bg2">
                    <a:lumMod val="10000"/>
                  </a:schemeClr>
                </a:solidFill>
              </a:rPr>
              <a:t>Global human settlement layer</a:t>
            </a:r>
            <a:endParaRPr lang="en-US" sz="2600" dirty="0">
              <a:solidFill>
                <a:schemeClr val="bg2">
                  <a:lumMod val="10000"/>
                </a:schemeClr>
              </a:solidFill>
            </a:endParaRPr>
          </a:p>
          <a:p>
            <a:r>
              <a:rPr lang="en-US" sz="2600" dirty="0">
                <a:solidFill>
                  <a:schemeClr val="bg2">
                    <a:lumMod val="10000"/>
                  </a:schemeClr>
                </a:solidFill>
              </a:rPr>
              <a:t>Modest budget</a:t>
            </a:r>
          </a:p>
          <a:p>
            <a:pPr lvl="1"/>
            <a:r>
              <a:rPr lang="en-US" sz="2200" dirty="0">
                <a:solidFill>
                  <a:schemeClr val="bg2">
                    <a:lumMod val="10000"/>
                  </a:schemeClr>
                </a:solidFill>
              </a:rPr>
              <a:t>~$40K for this fiscal</a:t>
            </a:r>
          </a:p>
          <a:p>
            <a:pPr lvl="1"/>
            <a:r>
              <a:rPr lang="en-US" sz="2200" dirty="0">
                <a:solidFill>
                  <a:schemeClr val="bg2">
                    <a:lumMod val="10000"/>
                  </a:schemeClr>
                </a:solidFill>
              </a:rPr>
              <a:t>~$100K per year next three years</a:t>
            </a:r>
          </a:p>
          <a:p>
            <a:r>
              <a:rPr lang="en-US" sz="2600" dirty="0">
                <a:solidFill>
                  <a:schemeClr val="bg2">
                    <a:lumMod val="10000"/>
                  </a:schemeClr>
                </a:solidFill>
              </a:rPr>
              <a:t>Can contribute to developing the ”Emergency” theme in CGP</a:t>
            </a:r>
          </a:p>
          <a:p>
            <a:r>
              <a:rPr lang="en-US" sz="2600" dirty="0">
                <a:solidFill>
                  <a:schemeClr val="bg2">
                    <a:lumMod val="10000"/>
                  </a:schemeClr>
                </a:solidFill>
              </a:rPr>
              <a:t>Can strengthen the collaboration with key shared stakeholders (e.g. </a:t>
            </a:r>
            <a:r>
              <a:rPr lang="en-US" sz="2600" dirty="0" err="1">
                <a:solidFill>
                  <a:schemeClr val="bg2">
                    <a:lumMod val="10000"/>
                  </a:schemeClr>
                </a:solidFill>
              </a:rPr>
              <a:t>GeoBC</a:t>
            </a:r>
            <a:r>
              <a:rPr lang="en-US" sz="2600" dirty="0">
                <a:solidFill>
                  <a:schemeClr val="bg2">
                    <a:lumMod val="10000"/>
                  </a:schemeClr>
                </a:solidFill>
              </a:rPr>
              <a:t>)</a:t>
            </a:r>
          </a:p>
          <a:p>
            <a:r>
              <a:rPr lang="en-US" sz="2600" dirty="0">
                <a:solidFill>
                  <a:schemeClr val="bg2">
                    <a:lumMod val="10000"/>
                  </a:schemeClr>
                </a:solidFill>
              </a:rPr>
              <a:t>Can build on existing GSC presence on FGP</a:t>
            </a:r>
          </a:p>
          <a:p>
            <a:endParaRPr lang="en-US" sz="2600" dirty="0">
              <a:solidFill>
                <a:schemeClr val="bg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44783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 74">
            <a:extLst>
              <a:ext uri="{FF2B5EF4-FFF2-40B4-BE49-F238E27FC236}">
                <a16:creationId xmlns:a16="http://schemas.microsoft.com/office/drawing/2014/main" id="{647E1FD4-8471-BF48-B9D1-FB76ED46C894}"/>
              </a:ext>
            </a:extLst>
          </p:cNvPr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93EA37F9-55E1-8249-AEF5-2C35E4F9DC28}"/>
              </a:ext>
            </a:extLst>
          </p:cNvPr>
          <p:cNvSpPr/>
          <p:nvPr/>
        </p:nvSpPr>
        <p:spPr>
          <a:xfrm>
            <a:off x="0" y="1"/>
            <a:ext cx="12192000" cy="121520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4FA55D-5B36-3A4E-8270-7F9BDC46FE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1999" cy="1215207"/>
          </a:xfrm>
        </p:spPr>
        <p:txBody>
          <a:bodyPr>
            <a:normAutofit/>
          </a:bodyPr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Requirments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AF42B4-44FD-CA4D-BA2B-66C5739C6A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5032" y="1423017"/>
            <a:ext cx="5063030" cy="522717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>
              <a:solidFill>
                <a:schemeClr val="bg2">
                  <a:lumMod val="10000"/>
                </a:schemeClr>
              </a:solidFill>
            </a:endParaRPr>
          </a:p>
          <a:p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Interoperability</a:t>
            </a:r>
          </a:p>
          <a:p>
            <a:pPr lvl="1"/>
            <a:r>
              <a:rPr lang="en-US" sz="2200" dirty="0">
                <a:solidFill>
                  <a:schemeClr val="bg2">
                    <a:lumMod val="10000"/>
                  </a:schemeClr>
                </a:solidFill>
              </a:rPr>
              <a:t>OCG map services (WMS, WFS)</a:t>
            </a:r>
          </a:p>
          <a:p>
            <a:pPr lvl="1"/>
            <a:r>
              <a:rPr lang="en-US" sz="2200" dirty="0">
                <a:solidFill>
                  <a:schemeClr val="bg2">
                    <a:lumMod val="10000"/>
                  </a:schemeClr>
                </a:solidFill>
              </a:rPr>
              <a:t>Esri REST services</a:t>
            </a:r>
          </a:p>
          <a:p>
            <a:pPr lvl="1"/>
            <a:r>
              <a:rPr lang="en-US" sz="2200" dirty="0">
                <a:solidFill>
                  <a:schemeClr val="bg2">
                    <a:lumMod val="10000"/>
                  </a:schemeClr>
                </a:solidFill>
              </a:rPr>
              <a:t>OGC catalogue services (CSW)</a:t>
            </a:r>
            <a:endParaRPr lang="en-US" sz="2600" dirty="0">
              <a:solidFill>
                <a:schemeClr val="bg2">
                  <a:lumMod val="10000"/>
                </a:schemeClr>
              </a:solidFill>
            </a:endParaRPr>
          </a:p>
          <a:p>
            <a:r>
              <a:rPr lang="en-US" sz="2600" dirty="0">
                <a:solidFill>
                  <a:schemeClr val="bg2">
                    <a:lumMod val="10000"/>
                  </a:schemeClr>
                </a:solidFill>
              </a:rPr>
              <a:t>Data Access</a:t>
            </a:r>
          </a:p>
          <a:p>
            <a:pPr lvl="1"/>
            <a:r>
              <a:rPr lang="en-US" sz="2200" dirty="0">
                <a:solidFill>
                  <a:schemeClr val="bg2">
                    <a:lumMod val="10000"/>
                  </a:schemeClr>
                </a:solidFill>
              </a:rPr>
              <a:t>Clip-Zip-Ship</a:t>
            </a:r>
          </a:p>
          <a:p>
            <a:r>
              <a:rPr lang="en-US" sz="2600" dirty="0">
                <a:solidFill>
                  <a:schemeClr val="bg2">
                    <a:lumMod val="10000"/>
                  </a:schemeClr>
                </a:solidFill>
              </a:rPr>
              <a:t>Data Sharing</a:t>
            </a:r>
          </a:p>
          <a:p>
            <a:pPr lvl="1"/>
            <a:r>
              <a:rPr lang="en-US" sz="2200" dirty="0">
                <a:solidFill>
                  <a:schemeClr val="bg2">
                    <a:lumMod val="10000"/>
                  </a:schemeClr>
                </a:solidFill>
              </a:rPr>
              <a:t>CGP</a:t>
            </a:r>
          </a:p>
          <a:p>
            <a:pPr lvl="1"/>
            <a:r>
              <a:rPr lang="en-US" sz="2200" dirty="0">
                <a:solidFill>
                  <a:schemeClr val="bg2">
                    <a:lumMod val="10000"/>
                  </a:schemeClr>
                </a:solidFill>
              </a:rPr>
              <a:t>Open Data</a:t>
            </a:r>
          </a:p>
          <a:p>
            <a:pPr lvl="1"/>
            <a:r>
              <a:rPr lang="en-US" sz="2200" dirty="0">
                <a:solidFill>
                  <a:schemeClr val="bg2">
                    <a:lumMod val="10000"/>
                  </a:schemeClr>
                </a:solidFill>
              </a:rPr>
              <a:t>P/T partners</a:t>
            </a:r>
          </a:p>
          <a:p>
            <a:pPr lvl="1"/>
            <a:endParaRPr lang="en-US" sz="22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79" name="Content Placeholder 2">
            <a:extLst>
              <a:ext uri="{FF2B5EF4-FFF2-40B4-BE49-F238E27FC236}">
                <a16:creationId xmlns:a16="http://schemas.microsoft.com/office/drawing/2014/main" id="{EE71FB8D-2F28-8D48-B42F-BE25257AF84B}"/>
              </a:ext>
            </a:extLst>
          </p:cNvPr>
          <p:cNvSpPr txBox="1">
            <a:spLocks/>
          </p:cNvSpPr>
          <p:nvPr/>
        </p:nvSpPr>
        <p:spPr>
          <a:xfrm>
            <a:off x="6213092" y="1423017"/>
            <a:ext cx="5063030" cy="52271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>
              <a:solidFill>
                <a:schemeClr val="bg2">
                  <a:lumMod val="10000"/>
                </a:schemeClr>
              </a:solidFill>
            </a:endParaRPr>
          </a:p>
          <a:p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Metadata</a:t>
            </a:r>
          </a:p>
          <a:p>
            <a:pPr lvl="1"/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HNAP metadata compliance</a:t>
            </a:r>
          </a:p>
          <a:p>
            <a:pPr lvl="1"/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Metadata management</a:t>
            </a:r>
          </a:p>
          <a:p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Cloud (</a:t>
            </a:r>
            <a:r>
              <a:rPr lang="en-CA" dirty="0"/>
              <a:t>UCLL)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  <a:p>
            <a:pPr lvl="1"/>
            <a:r>
              <a:rPr lang="en-US" sz="2200" dirty="0">
                <a:solidFill>
                  <a:schemeClr val="bg2">
                    <a:lumMod val="10000"/>
                  </a:schemeClr>
                </a:solidFill>
              </a:rPr>
              <a:t>DEV, STAGING, PROD for RiskProfiler</a:t>
            </a:r>
          </a:p>
          <a:p>
            <a:pPr lvl="1"/>
            <a:r>
              <a:rPr lang="en-US" sz="2200" dirty="0">
                <a:solidFill>
                  <a:schemeClr val="bg2">
                    <a:lumMod val="10000"/>
                  </a:schemeClr>
                </a:solidFill>
              </a:rPr>
              <a:t>FGP GCC for interoperability services</a:t>
            </a:r>
          </a:p>
          <a:p>
            <a:pPr lvl="1"/>
            <a:r>
              <a:rPr lang="en-US" sz="2200" dirty="0">
                <a:solidFill>
                  <a:schemeClr val="bg2">
                    <a:lumMod val="10000"/>
                  </a:schemeClr>
                </a:solidFill>
              </a:rPr>
              <a:t>Assistance with architecture and deployment</a:t>
            </a:r>
          </a:p>
        </p:txBody>
      </p:sp>
    </p:spTree>
    <p:extLst>
      <p:ext uri="{BB962C8B-B14F-4D97-AF65-F5344CB8AC3E}">
        <p14:creationId xmlns:p14="http://schemas.microsoft.com/office/powerpoint/2010/main" val="20027219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32ABFE-B587-6144-B845-B21C01668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 err="1">
                <a:solidFill>
                  <a:schemeClr val="bg1"/>
                </a:solidFill>
              </a:rPr>
              <a:t>RiskProfiler.ca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9D2227-6DB3-D540-838F-AD9204C889A0}"/>
              </a:ext>
            </a:extLst>
          </p:cNvPr>
          <p:cNvSpPr txBox="1"/>
          <p:nvPr/>
        </p:nvSpPr>
        <p:spPr>
          <a:xfrm>
            <a:off x="336884" y="4716463"/>
            <a:ext cx="475012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Purpose-built web application for non-experts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High-level overview of hazard risk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Interactive maps and graphic visualizations with supporting text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Contact points for more information about hazard risk</a:t>
            </a:r>
          </a:p>
        </p:txBody>
      </p:sp>
      <p:pic>
        <p:nvPicPr>
          <p:cNvPr id="9" name="Picture 8" descr="A close up of a map&#10;&#10;Description automatically generated">
            <a:extLst>
              <a:ext uri="{FF2B5EF4-FFF2-40B4-BE49-F238E27FC236}">
                <a16:creationId xmlns:a16="http://schemas.microsoft.com/office/drawing/2014/main" id="{ADA8D5D3-B1CD-E14C-9A7D-268366424F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883" y="287156"/>
            <a:ext cx="7105185" cy="4322944"/>
          </a:xfrm>
          <a:prstGeom prst="rect">
            <a:avLst/>
          </a:prstGeom>
        </p:spPr>
      </p:pic>
      <p:pic>
        <p:nvPicPr>
          <p:cNvPr id="13" name="Picture 12" descr="A screenshot of a computer&#10;&#10;Description automatically generated">
            <a:extLst>
              <a:ext uri="{FF2B5EF4-FFF2-40B4-BE49-F238E27FC236}">
                <a16:creationId xmlns:a16="http://schemas.microsoft.com/office/drawing/2014/main" id="{4F097089-6BAE-3642-A78E-34A45178D3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9014" y="2501899"/>
            <a:ext cx="6656102" cy="4049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2026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E04EC84-8C4C-524F-B9BD-040BC06F78AF}"/>
              </a:ext>
            </a:extLst>
          </p:cNvPr>
          <p:cNvSpPr/>
          <p:nvPr/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picture containing room, clock&#10;&#10;Description automatically generated">
            <a:extLst>
              <a:ext uri="{FF2B5EF4-FFF2-40B4-BE49-F238E27FC236}">
                <a16:creationId xmlns:a16="http://schemas.microsoft.com/office/drawing/2014/main" id="{9F785315-7EE9-AF48-8A99-EB73BC1A99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12095" y="-34540"/>
            <a:ext cx="9093375" cy="6892540"/>
          </a:xfr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0C3805A-746A-A747-8E68-745E47825D71}"/>
              </a:ext>
            </a:extLst>
          </p:cNvPr>
          <p:cNvSpPr/>
          <p:nvPr/>
        </p:nvSpPr>
        <p:spPr>
          <a:xfrm rot="16200000">
            <a:off x="-2766215" y="2766218"/>
            <a:ext cx="6858001" cy="132556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0643F7A0-74EC-754C-B6C0-5157778A9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2766217" y="2766218"/>
            <a:ext cx="6858001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RiskProfiler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Cloud </a:t>
            </a:r>
            <a:r>
              <a:rPr lang="en-US" sz="2600" dirty="0">
                <a:solidFill>
                  <a:schemeClr val="bg1"/>
                </a:solidFill>
              </a:rPr>
              <a:t>Deployment</a:t>
            </a:r>
          </a:p>
        </p:txBody>
      </p:sp>
    </p:spTree>
    <p:extLst>
      <p:ext uri="{BB962C8B-B14F-4D97-AF65-F5344CB8AC3E}">
        <p14:creationId xmlns:p14="http://schemas.microsoft.com/office/powerpoint/2010/main" val="38951518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3792</TotalTime>
  <Words>233</Words>
  <Application>Microsoft Macintosh PowerPoint</Application>
  <PresentationFormat>Widescreen</PresentationFormat>
  <Paragraphs>68</Paragraphs>
  <Slides>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Calibri</vt:lpstr>
      <vt:lpstr>Calibri Light</vt:lpstr>
      <vt:lpstr>Wingdings</vt:lpstr>
      <vt:lpstr>Office Theme</vt:lpstr>
      <vt:lpstr>OpenDRR Platform</vt:lpstr>
      <vt:lpstr>What we can provide</vt:lpstr>
      <vt:lpstr>Requirments</vt:lpstr>
      <vt:lpstr>RiskProfiler.ca</vt:lpstr>
      <vt:lpstr>RiskProfiler Cloud Deployment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NRCan OpenDRR Platform</dc:title>
  <dc:creator>Joost van Ulden</dc:creator>
  <cp:lastModifiedBy>Joost van Ulden</cp:lastModifiedBy>
  <cp:revision>67</cp:revision>
  <dcterms:created xsi:type="dcterms:W3CDTF">2019-12-17T00:25:47Z</dcterms:created>
  <dcterms:modified xsi:type="dcterms:W3CDTF">2020-06-02T17:30:28Z</dcterms:modified>
</cp:coreProperties>
</file>